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4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D9C88-DF28-479E-AD09-A4416087BFF5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D099E-CF39-4E6A-872A-C66807FFFA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D099E-CF39-4E6A-872A-C66807FFFAE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69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2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9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782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8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2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9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7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54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98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39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3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1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56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6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1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77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EAAD-2317-441F-8B9D-33F282E163E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65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F8114-CB55-426F-BB5C-360454329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第</a:t>
            </a:r>
            <a:r>
              <a:rPr lang="en-US" altLang="zh-TW" sz="4800" dirty="0"/>
              <a:t>4</a:t>
            </a:r>
            <a:r>
              <a:rPr lang="zh-TW" altLang="en-US" sz="4800" dirty="0"/>
              <a:t>章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86AE5E-5CF6-49CB-80AF-5FB8657C2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圖解神經網路</a:t>
            </a:r>
            <a:r>
              <a:rPr lang="en-US" altLang="zh-TW" sz="3600" dirty="0"/>
              <a:t>-</a:t>
            </a:r>
            <a:r>
              <a:rPr lang="zh-TW" altLang="en-US" sz="3600" dirty="0"/>
              <a:t>多層感知器</a:t>
            </a:r>
            <a:r>
              <a:rPr lang="en-US" altLang="zh-TW" sz="3600" dirty="0"/>
              <a:t>(MLP)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581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192ED-D947-4C87-8DE1-2350FB25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FE02CF2-3ECF-4577-AFCD-07E6392B2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48" y="2178463"/>
            <a:ext cx="4870639" cy="2705003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8AE755-3DA7-4609-AFD8-AD628D6C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15" y="5045169"/>
            <a:ext cx="5665703" cy="14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D05B90-20C1-406E-9647-8C419C70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0857137-6EF5-4DB3-9BBE-D1D263978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89" y="1905000"/>
            <a:ext cx="4424357" cy="4699214"/>
          </a:xfrm>
        </p:spPr>
      </p:pic>
    </p:spTree>
    <p:extLst>
      <p:ext uri="{BB962C8B-B14F-4D97-AF65-F5344CB8AC3E}">
        <p14:creationId xmlns:p14="http://schemas.microsoft.com/office/powerpoint/2010/main" val="43700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94BD7-2B13-4997-92BB-A8389EBE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7DA87D-FC2C-40BD-ABD7-3A3193A32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26" y="1915723"/>
            <a:ext cx="3833814" cy="478622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50328B-642B-452B-8022-7DBFDAC62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64673"/>
            <a:ext cx="3422721" cy="1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86011-E369-4E7E-B7A2-52992BEB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BBF76B-85BD-4E06-AF34-C123AEF25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4" y="2133600"/>
            <a:ext cx="4282217" cy="3778250"/>
          </a:xfrm>
        </p:spPr>
      </p:pic>
    </p:spTree>
    <p:extLst>
      <p:ext uri="{BB962C8B-B14F-4D97-AF65-F5344CB8AC3E}">
        <p14:creationId xmlns:p14="http://schemas.microsoft.com/office/powerpoint/2010/main" val="3746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82B46-3C48-434C-84AA-18922BB7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0A69EC-FE62-490E-8773-9943E335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38" y="2133600"/>
            <a:ext cx="5812149" cy="3778250"/>
          </a:xfrm>
        </p:spPr>
      </p:pic>
    </p:spTree>
    <p:extLst>
      <p:ext uri="{BB962C8B-B14F-4D97-AF65-F5344CB8AC3E}">
        <p14:creationId xmlns:p14="http://schemas.microsoft.com/office/powerpoint/2010/main" val="208290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9283D-2C61-4CA4-ACC4-72C5A661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C8EE9-33F5-4536-BB9A-13660BAE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迴歸問題：使用一個神經元</a:t>
            </a:r>
            <a:endParaRPr lang="en-US" altLang="zh-TW" sz="2000" dirty="0"/>
          </a:p>
          <a:p>
            <a:r>
              <a:rPr lang="zh-TW" altLang="en-US" sz="2000" dirty="0"/>
              <a:t>二元分類問題：使用一個或兩個神經元</a:t>
            </a:r>
            <a:endParaRPr lang="en-US" altLang="zh-TW" sz="2000" dirty="0"/>
          </a:p>
          <a:p>
            <a:r>
              <a:rPr lang="zh-TW" altLang="en-US" sz="2000" dirty="0"/>
              <a:t>多元分類問題：視分成幾類而定，五類是五個，十類是十個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每一個隱藏層的神經元數量是一致的</a:t>
            </a:r>
            <a:endParaRPr lang="en-US" altLang="zh-TW" sz="2000" dirty="0"/>
          </a:p>
          <a:p>
            <a:r>
              <a:rPr lang="zh-TW" altLang="en-US" sz="2000" dirty="0"/>
              <a:t>隱藏層的神經元數量是在輸入層和輸出層之間</a:t>
            </a:r>
            <a:endParaRPr lang="en-US" altLang="zh-TW" sz="2000" dirty="0"/>
          </a:p>
          <a:p>
            <a:r>
              <a:rPr lang="zh-TW" altLang="en-US" sz="2000" dirty="0"/>
              <a:t>隱藏層的神經元數量應該是</a:t>
            </a:r>
            <a:r>
              <a:rPr lang="en-US" altLang="zh-TW" sz="2000" dirty="0"/>
              <a:t>2/3</a:t>
            </a:r>
            <a:r>
              <a:rPr lang="zh-TW" altLang="en-US" sz="2000" dirty="0"/>
              <a:t>輸入層的神經元數再加上輸出層的神經元數</a:t>
            </a:r>
            <a:endParaRPr lang="en-US" altLang="zh-TW" sz="2000" dirty="0"/>
          </a:p>
          <a:p>
            <a:r>
              <a:rPr lang="zh-TW" altLang="en-US" sz="2000" dirty="0"/>
              <a:t>隱藏層的神經元數量應該少於兩倍的輸入層神經元數</a:t>
            </a:r>
          </a:p>
        </p:txBody>
      </p:sp>
    </p:spTree>
    <p:extLst>
      <p:ext uri="{BB962C8B-B14F-4D97-AF65-F5344CB8AC3E}">
        <p14:creationId xmlns:p14="http://schemas.microsoft.com/office/powerpoint/2010/main" val="103270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2E4D5-B6A6-4243-95A4-E6FDE27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28DC3C-08C8-4735-9AA5-398FE9F61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3" y="2133600"/>
            <a:ext cx="4070399" cy="3778250"/>
          </a:xfrm>
        </p:spPr>
      </p:pic>
    </p:spTree>
    <p:extLst>
      <p:ext uri="{BB962C8B-B14F-4D97-AF65-F5344CB8AC3E}">
        <p14:creationId xmlns:p14="http://schemas.microsoft.com/office/powerpoint/2010/main" val="117191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75421-C0FA-459D-B71D-D87693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E1A869-ED38-4602-8F1B-70537E2C0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94" y="2429400"/>
            <a:ext cx="4006757" cy="34872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3F62F2-49E2-4DB2-AD8D-EF320818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20" y="2415251"/>
            <a:ext cx="4305784" cy="22575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68D7B9-BF75-4B63-9404-71176E03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20" y="4955919"/>
            <a:ext cx="2498101" cy="9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20B1F-41AE-4532-92A6-C6B2B4E7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深度學習幾何解釋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A54F36-8C49-4279-912C-F6F5C60FF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40" y="2133600"/>
            <a:ext cx="8899946" cy="3778250"/>
          </a:xfrm>
        </p:spPr>
      </p:pic>
    </p:spTree>
    <p:extLst>
      <p:ext uri="{BB962C8B-B14F-4D97-AF65-F5344CB8AC3E}">
        <p14:creationId xmlns:p14="http://schemas.microsoft.com/office/powerpoint/2010/main" val="360648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CC3D1AE-5D29-4F68-97A9-C9363188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058750"/>
            <a:ext cx="9430068" cy="1468800"/>
          </a:xfrm>
        </p:spPr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神經網路的學習過程</a:t>
            </a:r>
            <a:r>
              <a:rPr lang="en-US" altLang="zh-TW" dirty="0"/>
              <a:t>-</a:t>
            </a:r>
            <a:r>
              <a:rPr lang="zh-TW" altLang="en-US" dirty="0"/>
              <a:t>正向與反向傳播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751DB2-B0EA-49D7-82C3-DCA7A0A8F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55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355B4-E7C8-4521-9385-8375D56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77F3D8-F02B-4C38-AABF-44F506FA7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48" y="2170984"/>
            <a:ext cx="3605097" cy="143416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95DB86-825A-453A-B88F-E0D2465E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48" y="4248760"/>
            <a:ext cx="3605097" cy="19851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365A6F-0DA8-439D-8777-019EF0AD7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24" y="2336799"/>
            <a:ext cx="3989876" cy="35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8255E-FBB9-417B-B434-8AF65A03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4-3-1</a:t>
            </a:r>
            <a:r>
              <a:rPr lang="zh-TW" altLang="en-US" dirty="0"/>
              <a:t> 神經網路的學習方式與學習目標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7CB118-9600-479E-89AD-5D39091E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74" y="2133600"/>
            <a:ext cx="5346678" cy="3778250"/>
          </a:xfrm>
        </p:spPr>
      </p:pic>
    </p:spTree>
    <p:extLst>
      <p:ext uri="{BB962C8B-B14F-4D97-AF65-F5344CB8AC3E}">
        <p14:creationId xmlns:p14="http://schemas.microsoft.com/office/powerpoint/2010/main" val="72935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DBD0F-E091-4958-9F17-D6C616E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4-3-1</a:t>
            </a:r>
            <a:r>
              <a:rPr lang="zh-TW" altLang="en-US" dirty="0"/>
              <a:t> 神經網路的學習方式與學習目標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A15507-7B27-427E-BCA7-AF29A271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56" y="2133600"/>
            <a:ext cx="6826513" cy="3778250"/>
          </a:xfrm>
        </p:spPr>
      </p:pic>
    </p:spTree>
    <p:extLst>
      <p:ext uri="{BB962C8B-B14F-4D97-AF65-F5344CB8AC3E}">
        <p14:creationId xmlns:p14="http://schemas.microsoft.com/office/powerpoint/2010/main" val="415165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23027-AAEC-4861-A660-761D2DA4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4-3-2</a:t>
            </a:r>
            <a:r>
              <a:rPr lang="zh-TW" altLang="en-US" dirty="0"/>
              <a:t> 神經網路的訓練迴圈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C9355F-EDC1-4DB4-B894-E2FB53CB5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1" y="2133600"/>
            <a:ext cx="5913943" cy="3778250"/>
          </a:xfrm>
        </p:spPr>
      </p:pic>
    </p:spTree>
    <p:extLst>
      <p:ext uri="{BB962C8B-B14F-4D97-AF65-F5344CB8AC3E}">
        <p14:creationId xmlns:p14="http://schemas.microsoft.com/office/powerpoint/2010/main" val="406128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2EB02-D889-4233-A3CD-112D35E4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4-3-2</a:t>
            </a:r>
            <a:r>
              <a:rPr lang="zh-TW" altLang="en-US" dirty="0"/>
              <a:t> 神經網路的訓練迴圈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B17222-F365-4483-9615-C0D3A8E6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67" y="2133600"/>
            <a:ext cx="4715692" cy="3778250"/>
          </a:xfrm>
        </p:spPr>
      </p:pic>
    </p:spTree>
    <p:extLst>
      <p:ext uri="{BB962C8B-B14F-4D97-AF65-F5344CB8AC3E}">
        <p14:creationId xmlns:p14="http://schemas.microsoft.com/office/powerpoint/2010/main" val="320895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8CBCF-D1FE-415D-A6B3-251DA838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4-3-3 </a:t>
            </a:r>
            <a:r>
              <a:rPr lang="zh-TW" altLang="en-US" dirty="0"/>
              <a:t>神經網路到底學到了什麼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E3E18C8-C27B-4AF7-8C72-829211F94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17915"/>
            <a:ext cx="8915400" cy="3009619"/>
          </a:xfrm>
        </p:spPr>
      </p:pic>
    </p:spTree>
    <p:extLst>
      <p:ext uri="{BB962C8B-B14F-4D97-AF65-F5344CB8AC3E}">
        <p14:creationId xmlns:p14="http://schemas.microsoft.com/office/powerpoint/2010/main" val="136308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25B466-FE7B-4584-A8A9-552A37C7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 </a:t>
            </a:r>
            <a:r>
              <a:rPr lang="zh-TW" altLang="en-US" dirty="0"/>
              <a:t>啟動函數與損失函數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574380-D89A-4B77-924A-5D6D06FE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22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EC73B-E029-42B3-8283-C27D07DA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-Sigmoid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AC1A2A-3549-4A33-BE6F-5C7B2186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95" y="2358295"/>
            <a:ext cx="1372583" cy="72526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E40C61-52A8-422C-A934-623968A1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95" y="3429000"/>
            <a:ext cx="3115005" cy="1880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5B3706-B6AA-4248-9A1E-1B7DF0173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905000"/>
            <a:ext cx="5638800" cy="41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9F3D1-F2DB-4E5E-96C7-80A19859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-Sigmoid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F0EB64-B526-4D0C-8A02-AFDA09FD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09" y="2133600"/>
            <a:ext cx="5125007" cy="3778250"/>
          </a:xfrm>
        </p:spPr>
      </p:pic>
    </p:spTree>
    <p:extLst>
      <p:ext uri="{BB962C8B-B14F-4D97-AF65-F5344CB8AC3E}">
        <p14:creationId xmlns:p14="http://schemas.microsoft.com/office/powerpoint/2010/main" val="29624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9C792-506F-4DCD-A77B-5264FCB8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</a:t>
            </a:r>
            <a:r>
              <a:rPr lang="en-US" altLang="zh-TW" dirty="0" err="1"/>
              <a:t>ReLU</a:t>
            </a:r>
            <a:r>
              <a:rPr lang="en-US" altLang="zh-TW" dirty="0"/>
              <a:t>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4F68239-8D33-47B9-B2E9-F403C654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99" y="2390029"/>
            <a:ext cx="1792161" cy="67833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72CAC-5DDA-4074-B21E-05FC22875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99" y="3368081"/>
            <a:ext cx="3217957" cy="25828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4A8067-47CD-4978-933A-61679D533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05" y="1957305"/>
            <a:ext cx="5264642" cy="39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A584A-8214-4439-8808-092FF01F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-Tanh </a:t>
            </a:r>
            <a:r>
              <a:rPr lang="zh-TW" altLang="en-US" dirty="0"/>
              <a:t>函數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28AB1F3-3B4D-4A1D-8548-2891E52D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3" y="2443550"/>
            <a:ext cx="1844797" cy="86802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B3D37B-A3EA-4432-801A-085D921D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3" y="3546423"/>
            <a:ext cx="3216397" cy="26473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E253661-1E3C-4DBA-A113-7ACA957C8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413653"/>
            <a:ext cx="5352991" cy="37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0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8E936-3521-4362-B888-3FF4C6DA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2A8EFA-7043-436E-BBD1-641FBF351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8" y="2133600"/>
            <a:ext cx="4340489" cy="3778250"/>
          </a:xfrm>
        </p:spPr>
      </p:pic>
    </p:spTree>
    <p:extLst>
      <p:ext uri="{BB962C8B-B14F-4D97-AF65-F5344CB8AC3E}">
        <p14:creationId xmlns:p14="http://schemas.microsoft.com/office/powerpoint/2010/main" val="37766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F553E-034A-4D72-BF3E-C69DFB4D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3158D4-DD1E-4BB8-A9D4-13871C068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00" y="2212936"/>
            <a:ext cx="3962736" cy="235436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78C5A0-BA70-4397-8F1E-BF57754BF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82" y="4953001"/>
            <a:ext cx="6790372" cy="1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2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04A6B-5162-45B6-A022-61D8CDE3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均方誤差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1D287DD-9534-4220-A62B-105D053B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0" y="3439487"/>
            <a:ext cx="2322526" cy="103559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328285-B803-4547-B5F0-53545B144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3439488"/>
            <a:ext cx="4358388" cy="1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1DEF1-58FB-4B80-92DE-F4244CDA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0A4F2B-F5A6-4FA5-8FEC-3CB7F0A88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6116" y="2050092"/>
            <a:ext cx="4313864" cy="377762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資訊量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1C76B27-1BA9-4259-BFAA-46E4096BC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36" y="2919097"/>
            <a:ext cx="2162959" cy="67548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6F6B2E-F47E-47A3-A537-12D3209E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36" y="3938903"/>
            <a:ext cx="6113920" cy="1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1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1DEF1-58FB-4B80-92DE-F4244CDA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0A4F2B-F5A6-4FA5-8FEC-3CB7F0A88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6116" y="2050092"/>
            <a:ext cx="4313864" cy="377762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資訊熵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B630CB6-8B87-4102-9997-3657942BF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7" y="2734754"/>
            <a:ext cx="3088322" cy="84719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CA99C1-394C-4166-B3AE-8A8AC541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7" y="4114938"/>
            <a:ext cx="5260480" cy="12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5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4D33D-3061-4814-8DD1-75F26E3F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B87AF51-7144-456D-A4AA-5419C16F5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986100"/>
            <a:ext cx="2890240" cy="728760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44DFF2-7AD4-4403-9541-CED6208D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011821"/>
            <a:ext cx="3250982" cy="9199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36CDDA-CDB7-41B9-BD4E-0905DAADE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95" y="1539178"/>
            <a:ext cx="5339360" cy="239214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D5B915B-CB2A-4237-997F-585B187F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94" y="4098294"/>
            <a:ext cx="5339361" cy="24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1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1258E6-05FC-4DD3-B962-1C012CB7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 </a:t>
            </a:r>
            <a:r>
              <a:rPr lang="zh-TW" altLang="en-US" dirty="0"/>
              <a:t>反向傳播演算法與梯度下降法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5EF9EDE-88F4-4159-8844-F4DF39CA0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5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65147-F7AA-473F-9821-B75EAB8A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37B017-AA5B-4312-8F3A-045A438B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47" y="2133600"/>
            <a:ext cx="6877332" cy="3778250"/>
          </a:xfrm>
        </p:spPr>
      </p:pic>
    </p:spTree>
    <p:extLst>
      <p:ext uri="{BB962C8B-B14F-4D97-AF65-F5344CB8AC3E}">
        <p14:creationId xmlns:p14="http://schemas.microsoft.com/office/powerpoint/2010/main" val="299976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E0A2E-E359-4493-AE59-4405F4DB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A92A2C-DDA9-4EB7-9A04-63A565A3B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9" y="2133600"/>
            <a:ext cx="6159908" cy="3778250"/>
          </a:xfrm>
        </p:spPr>
      </p:pic>
    </p:spTree>
    <p:extLst>
      <p:ext uri="{BB962C8B-B14F-4D97-AF65-F5344CB8AC3E}">
        <p14:creationId xmlns:p14="http://schemas.microsoft.com/office/powerpoint/2010/main" val="11879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D12F3-099A-47CC-BEE6-5E1AAF36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CEEE66-031F-4087-B0E1-5278D2C0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48" y="3647600"/>
            <a:ext cx="7284034" cy="26108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0433DB-B218-468B-8D11-91397FDF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48" y="2103119"/>
            <a:ext cx="2615273" cy="11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FCCA9-EBC3-4F34-86CC-C6FC38C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8D7167-1D64-42F1-B42C-4B2333EE9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05" y="3303702"/>
            <a:ext cx="3901404" cy="146160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CB8816-92E9-45FA-81BB-AF0D7DB9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04" y="2133600"/>
            <a:ext cx="4823508" cy="41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57C8E-5179-4130-B40D-2B227C51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7E896C-A226-449E-B5FD-AA974CF8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135815"/>
            <a:ext cx="8915400" cy="3773819"/>
          </a:xfrm>
        </p:spPr>
      </p:pic>
    </p:spTree>
    <p:extLst>
      <p:ext uri="{BB962C8B-B14F-4D97-AF65-F5344CB8AC3E}">
        <p14:creationId xmlns:p14="http://schemas.microsoft.com/office/powerpoint/2010/main" val="244218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AE001-349C-4DE9-93A5-6156D1A1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343673-69D6-445E-A052-0348FF783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08" y="1494475"/>
            <a:ext cx="3248972" cy="246196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C645C3-32F8-4FCB-8878-7B74BCDE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08" y="3965772"/>
            <a:ext cx="4529104" cy="281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40FAD04-0145-439C-907D-F27DCFED4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63" y="2307760"/>
            <a:ext cx="4337440" cy="15262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7DDEA6-BE20-4612-A308-A919EBC9D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31" y="4136217"/>
            <a:ext cx="4529104" cy="8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13816-6249-48E8-9C70-960B823C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9B3DA7-28D1-4C39-B0EF-458D1515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600329"/>
            <a:ext cx="3637533" cy="128088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A91226-E641-4459-8BA9-2DD317018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84" y="2233860"/>
            <a:ext cx="5376249" cy="37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0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B2C6A-70FA-4233-B6A8-7CEFF963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多變數函數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1D2BA6-21FF-489A-B88E-3AD4A734D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86329"/>
            <a:ext cx="4131671" cy="13931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EFD5DB-17CD-4EE7-B0A0-D4BDFA493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69360"/>
            <a:ext cx="4593372" cy="27127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B6D579-9CE9-443F-AC4A-1DC11DF3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8" y="2280920"/>
            <a:ext cx="4852384" cy="3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BA635-49AE-4A6F-8CF1-70C53523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4-5-2 </a:t>
            </a:r>
            <a:r>
              <a:rPr lang="zh-TW" altLang="en-US" dirty="0"/>
              <a:t>反向傳播演算法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7F95FC-3B77-4713-81F2-9917DEF0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前向傳播階段</a:t>
            </a:r>
            <a:endParaRPr lang="en-US" altLang="zh-TW" sz="2000" dirty="0"/>
          </a:p>
          <a:p>
            <a:r>
              <a:rPr lang="zh-TW" altLang="en-US" sz="2000" dirty="0"/>
              <a:t>反向傳播階段</a:t>
            </a:r>
            <a:endParaRPr lang="en-US" altLang="zh-TW" sz="2000" dirty="0"/>
          </a:p>
          <a:p>
            <a:r>
              <a:rPr lang="zh-TW" altLang="en-US" sz="2000" dirty="0"/>
              <a:t>權重更新階段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B3C1ED-7EF0-4987-847A-B67BE0A8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56" y="3749040"/>
            <a:ext cx="3593087" cy="2733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09155C-A09A-451C-90F0-8878AA426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3299603"/>
            <a:ext cx="5277369" cy="31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3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1EE9D-AD0A-4953-B396-CF508A28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4-5-2 </a:t>
            </a:r>
            <a:r>
              <a:rPr lang="zh-TW" altLang="en-US" dirty="0"/>
              <a:t>反向傳播演算法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8E81-AC31-4D2F-965F-ED8FC0ED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3" y="1710990"/>
            <a:ext cx="2597096" cy="125867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DDA8A5-F93C-4630-A3F6-4EFE67CD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2" y="3187360"/>
            <a:ext cx="3956243" cy="1959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023603-1501-4F5A-B60F-DDBAADDB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2" y="5361660"/>
            <a:ext cx="2995075" cy="1311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CDB97F-59C2-430A-B664-B65DD877F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1710990"/>
            <a:ext cx="2597096" cy="10377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2BF159B-FCD2-4D23-84D1-8F41C6D5C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2966783"/>
            <a:ext cx="4061600" cy="14488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09CCA1-AE02-4F97-A954-1E3D2E465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4614576"/>
            <a:ext cx="4061600" cy="8688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519A43-06E2-45EC-BE4C-840C38B187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5690054"/>
            <a:ext cx="2480034" cy="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088DD6E-6FDD-4C79-8D8C-6AD6B22C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</a:t>
            </a:r>
            <a:r>
              <a:rPr lang="zh-TW" altLang="en-US" dirty="0"/>
              <a:t> 神經網路的樣本和標籤資料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E2F1D7-9058-42FB-9469-3F8A7FB6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80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73194-2937-4776-8867-968A9D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4-6-1 </a:t>
            </a:r>
            <a:r>
              <a:rPr lang="zh-TW" altLang="en-US" dirty="0"/>
              <a:t>標籤資料</a:t>
            </a:r>
            <a:r>
              <a:rPr lang="en-US" altLang="zh-TW" dirty="0"/>
              <a:t>-One-hot</a:t>
            </a:r>
            <a:r>
              <a:rPr lang="zh-TW" altLang="en-US" dirty="0"/>
              <a:t>編碼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1418B4-468A-4D88-BC89-CA3B971C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01055"/>
            <a:ext cx="8915400" cy="3443340"/>
          </a:xfrm>
        </p:spPr>
      </p:pic>
    </p:spTree>
    <p:extLst>
      <p:ext uri="{BB962C8B-B14F-4D97-AF65-F5344CB8AC3E}">
        <p14:creationId xmlns:p14="http://schemas.microsoft.com/office/powerpoint/2010/main" val="217530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DBA32-1F6B-4727-A329-72C48AAD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4-6-1 </a:t>
            </a:r>
            <a:r>
              <a:rPr lang="zh-TW" altLang="en-US" dirty="0"/>
              <a:t>標籤資料</a:t>
            </a:r>
            <a:r>
              <a:rPr lang="en-US" altLang="zh-TW" dirty="0"/>
              <a:t>-One-hot</a:t>
            </a:r>
            <a:r>
              <a:rPr lang="zh-TW" altLang="en-US" dirty="0"/>
              <a:t>編碼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8340B4B-1495-46EE-A538-BDDD89773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84" y="1585473"/>
            <a:ext cx="3019776" cy="29103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755510-531F-4378-B39C-3971C989E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84" y="4632960"/>
            <a:ext cx="4520640" cy="18700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B391DC-7683-4995-8B20-2DB7EF5FE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0" y="3266440"/>
            <a:ext cx="3578864" cy="14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2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D1919-1A61-446C-B71C-762806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75350-EC9C-4B47-9DCD-B14DC831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正規化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BC96A5-9A66-42B3-ACDA-76A6036F7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9" y="1782217"/>
            <a:ext cx="2341601" cy="11257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0B00F2-D023-4489-98BC-6CBD18FF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61" y="3306452"/>
            <a:ext cx="4792559" cy="31073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A9F104-8C8C-404A-A013-BC50059D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80" y="4714177"/>
            <a:ext cx="4368800" cy="7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FF9C3-45DD-420F-A455-EC7C1DB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7473C4-EBFC-46DD-BD75-39A2A7E9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標準化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B1A90-9F89-4870-98C8-5F70768F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9" y="1841547"/>
            <a:ext cx="2422307" cy="928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DFE213-9ADC-4A80-B370-7D4DD60B7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97" y="3122437"/>
            <a:ext cx="4491258" cy="3557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2DD84D-63D0-4AB8-8F5A-2E1B8C03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40" y="4502909"/>
            <a:ext cx="4419600" cy="7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02962-CF1A-4FCC-8A18-C82B708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</a:t>
            </a:r>
            <a:r>
              <a:rPr lang="zh-TW" altLang="en-US" dirty="0"/>
              <a:t> 認識多層感知器</a:t>
            </a:r>
            <a:r>
              <a:rPr lang="en-US" altLang="zh-TW" dirty="0"/>
              <a:t>(MLP)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C8D4B1-4215-491C-99A3-C50E72E1C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1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2EEA-3BD8-4ED2-9326-D1DC805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356B65-AFC6-433A-AD06-256BA2F62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72" y="2133600"/>
            <a:ext cx="5538881" cy="3778250"/>
          </a:xfrm>
        </p:spPr>
      </p:pic>
    </p:spTree>
    <p:extLst>
      <p:ext uri="{BB962C8B-B14F-4D97-AF65-F5344CB8AC3E}">
        <p14:creationId xmlns:p14="http://schemas.microsoft.com/office/powerpoint/2010/main" val="414789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7F884-DD36-4A93-80C7-EFF4B5FF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382B19-6783-4694-8697-CAF116DC6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80666"/>
            <a:ext cx="8915400" cy="2884117"/>
          </a:xfrm>
        </p:spPr>
      </p:pic>
    </p:spTree>
    <p:extLst>
      <p:ext uri="{BB962C8B-B14F-4D97-AF65-F5344CB8AC3E}">
        <p14:creationId xmlns:p14="http://schemas.microsoft.com/office/powerpoint/2010/main" val="222987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47C7A-6D89-4CDF-8D12-AA8AB47B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6BCD27-C91F-495E-8A43-CAA8907A9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28" y="2133600"/>
            <a:ext cx="4654970" cy="3778250"/>
          </a:xfrm>
        </p:spPr>
      </p:pic>
    </p:spTree>
    <p:extLst>
      <p:ext uri="{BB962C8B-B14F-4D97-AF65-F5344CB8AC3E}">
        <p14:creationId xmlns:p14="http://schemas.microsoft.com/office/powerpoint/2010/main" val="77279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4F3A0-D9F5-48E4-9D2B-1AC73AEC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750970-284F-4BD9-8ACE-18859386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09" y="3403673"/>
            <a:ext cx="3194692" cy="150946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672495-EDA0-40C1-B0DB-92F14653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2" y="2216794"/>
            <a:ext cx="4870880" cy="1941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D6DDD9B-B202-48F3-9182-72D7DA54F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2" y="4470200"/>
            <a:ext cx="4870880" cy="18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1CE62-21A5-46A9-92A6-DF575F8E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A4C42C-5D07-4020-B8C6-A8AC46B32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429000"/>
            <a:ext cx="3899315" cy="132931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8F14F2-F100-45FB-8843-420103A3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81" y="2045582"/>
            <a:ext cx="5225153" cy="41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絲縷">
  <a:themeElements>
    <a:clrScheme name="紫蘿蘭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TM02892315[[fn=絲縷]]</Template>
  <TotalTime>933</TotalTime>
  <Words>471</Words>
  <Application>Microsoft Office PowerPoint</Application>
  <PresentationFormat>寬螢幕</PresentationFormat>
  <Paragraphs>67</Paragraphs>
  <Slides>50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Century Gothic</vt:lpstr>
      <vt:lpstr>Wingdings 3</vt:lpstr>
      <vt:lpstr>絲縷</vt:lpstr>
      <vt:lpstr>第4章</vt:lpstr>
      <vt:lpstr>4-1 線性不可分問題</vt:lpstr>
      <vt:lpstr>4-1 線性不可分問題</vt:lpstr>
      <vt:lpstr>4-1 線性不可分問題</vt:lpstr>
      <vt:lpstr>4-2 認識多層感知器(MLP)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4-2-2 多層感知器就是神經網路</vt:lpstr>
      <vt:lpstr>4-2-2 多層感知器就是神經網路</vt:lpstr>
      <vt:lpstr>4-2-2 多層感知器就是神經網路</vt:lpstr>
      <vt:lpstr>4-2-2 多層感知器就是神經網路</vt:lpstr>
      <vt:lpstr>4-2-2 多層感知器就是神經網路</vt:lpstr>
      <vt:lpstr>4-2-3 深度學習幾何解釋</vt:lpstr>
      <vt:lpstr>4-3 神經網路的學習過程-正向與反向傳播</vt:lpstr>
      <vt:lpstr>4-3-1 神經網路的學習方式與學習目標</vt:lpstr>
      <vt:lpstr>4-3-1 神經網路的學習方式與學習目標</vt:lpstr>
      <vt:lpstr>4-3-2 神經網路的訓練迴圈</vt:lpstr>
      <vt:lpstr>4-3-2 神經網路的訓練迴圈</vt:lpstr>
      <vt:lpstr>4-3-3 神經網路到底學到了什麼</vt:lpstr>
      <vt:lpstr>4-4 啟動函數與損失函數</vt:lpstr>
      <vt:lpstr>4-4-1 啟動函數-Sigmoid 函數</vt:lpstr>
      <vt:lpstr>4-4-1 啟動函數-Sigmoid 函數</vt:lpstr>
      <vt:lpstr>4-4-1 啟動函數-ReLU 函數</vt:lpstr>
      <vt:lpstr>4-4-1 啟動函數-Tanh 函數</vt:lpstr>
      <vt:lpstr>4-4-1 啟動函數-Softmax 函數</vt:lpstr>
      <vt:lpstr>4-2-2 損失函數-均方誤差</vt:lpstr>
      <vt:lpstr>4-2-2 損失函數-交叉熵</vt:lpstr>
      <vt:lpstr>4-2-2 損失函數-交叉熵</vt:lpstr>
      <vt:lpstr>4-2-2 損失函數-交叉熵</vt:lpstr>
      <vt:lpstr>4-5 反向傳播演算法與梯度下降法</vt:lpstr>
      <vt:lpstr>4-5-1 梯度下降法</vt:lpstr>
      <vt:lpstr>4-5-1 梯度下降法</vt:lpstr>
      <vt:lpstr>4-5-1 梯度下降法</vt:lpstr>
      <vt:lpstr>4-5-1 梯度下降法-單變數函數</vt:lpstr>
      <vt:lpstr>4-5-1 梯度下降法-單變數函數</vt:lpstr>
      <vt:lpstr>4-5-1 梯度下降法-單變數函數</vt:lpstr>
      <vt:lpstr>4-5-1 梯度下降法-多變數函數</vt:lpstr>
      <vt:lpstr>4-5-2 反向傳播演算法</vt:lpstr>
      <vt:lpstr>4-5-2 反向傳播演算法</vt:lpstr>
      <vt:lpstr>4-6 神經網路的樣本和標籤資料</vt:lpstr>
      <vt:lpstr>4-6-1 標籤資料-One-hot編碼</vt:lpstr>
      <vt:lpstr>4-6-1 標籤資料-One-hot編碼</vt:lpstr>
      <vt:lpstr>4-6-2 樣本資料-特徵標準化</vt:lpstr>
      <vt:lpstr>4-6-2 樣本資料-特徵標準化</vt:lpstr>
      <vt:lpstr>4-6-2 樣本資料-特徵標準化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angel</dc:creator>
  <cp:lastModifiedBy>angel</cp:lastModifiedBy>
  <cp:revision>17</cp:revision>
  <dcterms:created xsi:type="dcterms:W3CDTF">2022-01-24T10:20:50Z</dcterms:created>
  <dcterms:modified xsi:type="dcterms:W3CDTF">2022-01-25T12:33:43Z</dcterms:modified>
</cp:coreProperties>
</file>